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909300"/>
  <p:notesSz cx="7772400" cy="109093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26" autoAdjust="0"/>
    <p:restoredTop sz="94660"/>
  </p:normalViewPr>
  <p:slideViewPr>
    <p:cSldViewPr>
      <p:cViewPr>
        <p:scale>
          <a:sx n="82" d="100"/>
          <a:sy n="82" d="100"/>
        </p:scale>
        <p:origin x="1842" y="-16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3406" y="3381883"/>
            <a:ext cx="6611937" cy="22909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6812" y="6109208"/>
            <a:ext cx="5445125" cy="2727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937" y="2509139"/>
            <a:ext cx="3383756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6056" y="2509139"/>
            <a:ext cx="3383756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17816" y="618228"/>
            <a:ext cx="1804263" cy="31598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43204" y="1378712"/>
            <a:ext cx="5109845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937" y="2509139"/>
            <a:ext cx="7000875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4775" y="10145649"/>
            <a:ext cx="2489200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937" y="10145649"/>
            <a:ext cx="1789112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600700" y="10145649"/>
            <a:ext cx="1789112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clarivate.com/blog/adding-early-access-content-to-journal-citation-reports-choosing-a-prospective-model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Journal</a:t>
            </a:r>
            <a:r>
              <a:rPr spc="-125" dirty="0"/>
              <a:t> </a:t>
            </a:r>
            <a:r>
              <a:rPr dirty="0"/>
              <a:t>Citation</a:t>
            </a:r>
            <a:r>
              <a:rPr spc="-130" dirty="0"/>
              <a:t> </a:t>
            </a:r>
            <a:r>
              <a:rPr spc="-10" dirty="0"/>
              <a:t>Reports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43204" y="2163572"/>
            <a:ext cx="279209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rlito"/>
                <a:cs typeface="Carlito"/>
              </a:rPr>
              <a:t>Journal</a:t>
            </a:r>
            <a:r>
              <a:rPr sz="2000" b="1" spc="-35" dirty="0">
                <a:latin typeface="Carlito"/>
                <a:cs typeface="Carlito"/>
              </a:rPr>
              <a:t> </a:t>
            </a:r>
            <a:r>
              <a:rPr sz="2000" b="1" dirty="0">
                <a:latin typeface="Carlito"/>
                <a:cs typeface="Carlito"/>
              </a:rPr>
              <a:t>Impact</a:t>
            </a:r>
            <a:r>
              <a:rPr sz="2000" b="1" spc="-30" dirty="0">
                <a:latin typeface="Carlito"/>
                <a:cs typeface="Carlito"/>
              </a:rPr>
              <a:t> </a:t>
            </a:r>
            <a:r>
              <a:rPr sz="2000" b="1" dirty="0">
                <a:latin typeface="Carlito"/>
                <a:cs typeface="Carlito"/>
              </a:rPr>
              <a:t>Factor</a:t>
            </a:r>
            <a:r>
              <a:rPr sz="2000" b="1" spc="-35" dirty="0">
                <a:latin typeface="Carlito"/>
                <a:cs typeface="Carlito"/>
              </a:rPr>
              <a:t> </a:t>
            </a:r>
            <a:r>
              <a:rPr sz="2000" b="1" spc="-20" dirty="0">
                <a:latin typeface="Carlito"/>
                <a:cs typeface="Carlito"/>
              </a:rPr>
              <a:t>(JIF)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2975" y="3041396"/>
            <a:ext cx="3736975" cy="711733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algn="just">
              <a:lnSpc>
                <a:spcPct val="101699"/>
              </a:lnSpc>
              <a:spcBef>
                <a:spcPts val="80"/>
              </a:spcBef>
            </a:pPr>
            <a:r>
              <a:rPr lang="pt-BR" sz="900" b="1" dirty="0">
                <a:latin typeface="Carlito"/>
                <a:cs typeface="Carlito"/>
              </a:rPr>
              <a:t>O</a:t>
            </a:r>
            <a:r>
              <a:rPr sz="900" b="1" spc="100" dirty="0">
                <a:latin typeface="Carlito"/>
                <a:cs typeface="Carlito"/>
              </a:rPr>
              <a:t> </a:t>
            </a:r>
            <a:r>
              <a:rPr sz="900" b="1" dirty="0">
                <a:latin typeface="Carlito"/>
                <a:cs typeface="Carlito"/>
              </a:rPr>
              <a:t>Journal</a:t>
            </a:r>
            <a:r>
              <a:rPr sz="900" b="1" spc="90" dirty="0">
                <a:latin typeface="Carlito"/>
                <a:cs typeface="Carlito"/>
              </a:rPr>
              <a:t> </a:t>
            </a:r>
            <a:r>
              <a:rPr sz="900" b="1" dirty="0">
                <a:latin typeface="Carlito"/>
                <a:cs typeface="Carlito"/>
              </a:rPr>
              <a:t>Impact</a:t>
            </a:r>
            <a:r>
              <a:rPr sz="900" b="1" spc="114" dirty="0">
                <a:latin typeface="Carlito"/>
                <a:cs typeface="Carlito"/>
              </a:rPr>
              <a:t> </a:t>
            </a:r>
            <a:r>
              <a:rPr sz="900" b="1" dirty="0">
                <a:latin typeface="Carlito"/>
                <a:cs typeface="Carlito"/>
              </a:rPr>
              <a:t>Factor</a:t>
            </a:r>
            <a:r>
              <a:rPr sz="900" b="1" spc="100" dirty="0">
                <a:latin typeface="Carlito"/>
                <a:cs typeface="Carlito"/>
              </a:rPr>
              <a:t> </a:t>
            </a:r>
            <a:r>
              <a:rPr sz="900" b="1" dirty="0">
                <a:latin typeface="Carlito"/>
                <a:cs typeface="Carlito"/>
              </a:rPr>
              <a:t>(JIF)</a:t>
            </a:r>
            <a:r>
              <a:rPr sz="900" b="1" spc="114" dirty="0">
                <a:latin typeface="Carlito"/>
                <a:cs typeface="Carlito"/>
              </a:rPr>
              <a:t> </a:t>
            </a:r>
            <a:r>
              <a:rPr lang="pt-BR" sz="900" b="1" dirty="0">
                <a:latin typeface="Carlito"/>
                <a:cs typeface="Carlito"/>
              </a:rPr>
              <a:t>é a relação que divide as citações recebidas por um periódico pela quantidade de seus artigos publicados.</a:t>
            </a:r>
            <a:r>
              <a:rPr sz="900" dirty="0">
                <a:latin typeface="Carlito"/>
                <a:cs typeface="Carlito"/>
              </a:rPr>
              <a:t>.</a:t>
            </a:r>
            <a:r>
              <a:rPr sz="900" spc="254" dirty="0">
                <a:latin typeface="Carlito"/>
                <a:cs typeface="Carlito"/>
              </a:rPr>
              <a:t> </a:t>
            </a:r>
            <a:r>
              <a:rPr lang="pt-BR" sz="900" dirty="0">
                <a:latin typeface="Carlito"/>
                <a:cs typeface="Carlito"/>
              </a:rPr>
              <a:t>Não é uma média matemática, mas fornece uma aproximação do nível de citação médio para os artigos. A explicação detalhada abaixo vai lhe ajudar a entender exatamente o que é contado tanto no numerador quanto no denominador desse cálculo. </a:t>
            </a:r>
            <a:r>
              <a:rPr sz="900" spc="20" dirty="0">
                <a:latin typeface="Carlito"/>
                <a:cs typeface="Carlito"/>
              </a:rPr>
              <a:t> </a:t>
            </a:r>
            <a:endParaRPr sz="900" dirty="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3204" y="4266692"/>
            <a:ext cx="267017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z="1200" b="1" dirty="0">
                <a:latin typeface="Carlito"/>
                <a:cs typeface="Carlito"/>
              </a:rPr>
              <a:t>A anatomia do </a:t>
            </a:r>
            <a:r>
              <a:rPr sz="1200" b="1" dirty="0">
                <a:latin typeface="Carlito"/>
                <a:cs typeface="Carlito"/>
              </a:rPr>
              <a:t>Journal</a:t>
            </a:r>
            <a:r>
              <a:rPr sz="1200" b="1" spc="-15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Impact</a:t>
            </a:r>
            <a:r>
              <a:rPr sz="1200" b="1" spc="-30" dirty="0">
                <a:latin typeface="Carlito"/>
                <a:cs typeface="Carlito"/>
              </a:rPr>
              <a:t> </a:t>
            </a:r>
            <a:r>
              <a:rPr sz="1200" b="1" spc="-10" dirty="0">
                <a:latin typeface="Carlito"/>
                <a:cs typeface="Carlito"/>
              </a:rPr>
              <a:t>Factor</a:t>
            </a:r>
            <a:endParaRPr sz="1200" dirty="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88657" y="4574857"/>
            <a:ext cx="3184525" cy="1358265"/>
          </a:xfrm>
          <a:custGeom>
            <a:avLst/>
            <a:gdLst/>
            <a:ahLst/>
            <a:cxnLst/>
            <a:rect l="l" t="t" r="r" b="b"/>
            <a:pathLst>
              <a:path w="3184525" h="1358264">
                <a:moveTo>
                  <a:pt x="0" y="0"/>
                </a:moveTo>
                <a:lnTo>
                  <a:pt x="3184525" y="0"/>
                </a:lnTo>
                <a:lnTo>
                  <a:pt x="3184525" y="1358264"/>
                </a:lnTo>
                <a:lnTo>
                  <a:pt x="0" y="1358264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579620" y="2247709"/>
            <a:ext cx="2537460" cy="1803764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345"/>
              </a:spcBef>
            </a:pPr>
            <a:r>
              <a:rPr lang="pt-BR" sz="1000" b="1" dirty="0">
                <a:latin typeface="Carlito"/>
                <a:cs typeface="Carlito"/>
              </a:rPr>
              <a:t>Melhores</a:t>
            </a:r>
            <a:r>
              <a:rPr sz="1000" b="1" spc="-20" dirty="0">
                <a:latin typeface="Carlito"/>
                <a:cs typeface="Carlito"/>
              </a:rPr>
              <a:t> </a:t>
            </a:r>
            <a:r>
              <a:rPr sz="1000" b="1" dirty="0">
                <a:latin typeface="Carlito"/>
                <a:cs typeface="Carlito"/>
              </a:rPr>
              <a:t>pr</a:t>
            </a:r>
            <a:r>
              <a:rPr lang="pt-BR" sz="1000" b="1" dirty="0">
                <a:latin typeface="Carlito"/>
                <a:cs typeface="Carlito"/>
              </a:rPr>
              <a:t>ática</a:t>
            </a:r>
            <a:r>
              <a:rPr sz="1000" b="1" dirty="0">
                <a:latin typeface="Carlito"/>
                <a:cs typeface="Carlito"/>
              </a:rPr>
              <a:t>s</a:t>
            </a:r>
            <a:r>
              <a:rPr sz="1000" b="1" spc="-20" dirty="0">
                <a:latin typeface="Carlito"/>
                <a:cs typeface="Carlito"/>
              </a:rPr>
              <a:t> </a:t>
            </a:r>
            <a:r>
              <a:rPr lang="pt-BR" sz="1000" b="1" dirty="0">
                <a:latin typeface="Carlito"/>
                <a:cs typeface="Carlito"/>
              </a:rPr>
              <a:t>quando usar o </a:t>
            </a:r>
            <a:r>
              <a:rPr sz="1000" b="1" spc="-20" dirty="0">
                <a:latin typeface="Carlito"/>
                <a:cs typeface="Carlito"/>
              </a:rPr>
              <a:t>JIF:</a:t>
            </a:r>
            <a:endParaRPr sz="1000" dirty="0">
              <a:latin typeface="Carlito"/>
              <a:cs typeface="Carlito"/>
            </a:endParaRPr>
          </a:p>
          <a:p>
            <a:pPr marL="322580" marR="142240" indent="-228600">
              <a:lnSpc>
                <a:spcPct val="109500"/>
              </a:lnSpc>
              <a:spcBef>
                <a:spcPts val="570"/>
              </a:spcBef>
              <a:buFont typeface="Symbol"/>
              <a:buChar char=""/>
              <a:tabLst>
                <a:tab pos="322580" algn="l"/>
              </a:tabLst>
            </a:pPr>
            <a:r>
              <a:rPr lang="pt-BR" sz="900" dirty="0">
                <a:latin typeface="Carlito"/>
                <a:cs typeface="Carlito"/>
              </a:rPr>
              <a:t>Os valores </a:t>
            </a:r>
            <a:r>
              <a:rPr sz="900" dirty="0">
                <a:latin typeface="Carlito"/>
                <a:cs typeface="Carlito"/>
              </a:rPr>
              <a:t>JIF</a:t>
            </a:r>
            <a:r>
              <a:rPr sz="900" spc="-25" dirty="0">
                <a:latin typeface="Carlito"/>
                <a:cs typeface="Carlito"/>
              </a:rPr>
              <a:t> </a:t>
            </a:r>
            <a:r>
              <a:rPr lang="pt-BR" sz="900" dirty="0">
                <a:latin typeface="Carlito"/>
                <a:cs typeface="Carlito"/>
              </a:rPr>
              <a:t>variam de acordo com a disciplina. O que é um indice alto para uma área pode não ser para outra</a:t>
            </a:r>
            <a:r>
              <a:rPr sz="900" spc="-10" dirty="0">
                <a:latin typeface="Carlito"/>
                <a:cs typeface="Carlito"/>
              </a:rPr>
              <a:t>.</a:t>
            </a:r>
            <a:endParaRPr sz="900" dirty="0">
              <a:latin typeface="Carlito"/>
              <a:cs typeface="Carlito"/>
            </a:endParaRPr>
          </a:p>
          <a:p>
            <a:pPr marL="322580" marR="201295" indent="-228600">
              <a:lnSpc>
                <a:spcPct val="110000"/>
              </a:lnSpc>
              <a:spcBef>
                <a:spcPts val="50"/>
              </a:spcBef>
              <a:buFont typeface="Symbol"/>
              <a:buChar char=""/>
              <a:tabLst>
                <a:tab pos="322580" algn="l"/>
              </a:tabLst>
            </a:pPr>
            <a:r>
              <a:rPr sz="900" dirty="0">
                <a:latin typeface="Carlito"/>
                <a:cs typeface="Carlito"/>
              </a:rPr>
              <a:t>JIF</a:t>
            </a:r>
            <a:r>
              <a:rPr sz="900" spc="-10" dirty="0">
                <a:latin typeface="Carlito"/>
                <a:cs typeface="Carlito"/>
              </a:rPr>
              <a:t> </a:t>
            </a:r>
            <a:r>
              <a:rPr lang="pt-BR" sz="900" dirty="0">
                <a:latin typeface="Carlito"/>
                <a:cs typeface="Carlito"/>
              </a:rPr>
              <a:t>é mais útil quando usado com os percentis ou quartis, que permitem comparações de impacto de citação relativo entre áreas diferentes</a:t>
            </a:r>
            <a:r>
              <a:rPr sz="900" spc="-10" dirty="0">
                <a:latin typeface="Carlito"/>
                <a:cs typeface="Carlito"/>
              </a:rPr>
              <a:t>.</a:t>
            </a:r>
            <a:endParaRPr sz="900" dirty="0">
              <a:latin typeface="Carlito"/>
              <a:cs typeface="Carlito"/>
            </a:endParaRPr>
          </a:p>
          <a:p>
            <a:pPr marL="321310" marR="398780" indent="-227965" algn="just">
              <a:lnSpc>
                <a:spcPct val="110000"/>
              </a:lnSpc>
              <a:spcBef>
                <a:spcPts val="35"/>
              </a:spcBef>
              <a:buFont typeface="Symbol"/>
              <a:buChar char=""/>
              <a:tabLst>
                <a:tab pos="322580" algn="l"/>
              </a:tabLst>
            </a:pPr>
            <a:r>
              <a:rPr sz="900" dirty="0">
                <a:latin typeface="Carlito"/>
                <a:cs typeface="Carlito"/>
              </a:rPr>
              <a:t>JIF</a:t>
            </a:r>
            <a:r>
              <a:rPr lang="pt-BR" sz="900" dirty="0">
                <a:latin typeface="Carlito"/>
                <a:cs typeface="Carlito"/>
              </a:rPr>
              <a:t> é uma métrica para o journal. Não é para medir contribuições individuais de artigos ou autores.</a:t>
            </a:r>
            <a:r>
              <a:rPr sz="900" spc="-10" dirty="0">
                <a:latin typeface="Carlito"/>
                <a:cs typeface="Carlito"/>
              </a:rPr>
              <a:t>.</a:t>
            </a:r>
            <a:endParaRPr sz="900" dirty="0">
              <a:latin typeface="Carlito"/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5668" y="9624466"/>
            <a:ext cx="609092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©</a:t>
            </a:r>
            <a:r>
              <a:rPr sz="1000" spc="-20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spc="-10" dirty="0">
                <a:solidFill>
                  <a:srgbClr val="676767"/>
                </a:solidFill>
                <a:latin typeface="Carlito"/>
                <a:cs typeface="Carlito"/>
              </a:rPr>
              <a:t>202</a:t>
            </a:r>
            <a:r>
              <a:rPr sz="1000" spc="-10" dirty="0">
                <a:solidFill>
                  <a:srgbClr val="676767"/>
                </a:solidFill>
                <a:latin typeface="BABEL Unicode"/>
                <a:cs typeface="BABEL Unicode"/>
              </a:rPr>
              <a:t>3</a:t>
            </a:r>
            <a:r>
              <a:rPr sz="1000" spc="-40" dirty="0">
                <a:solidFill>
                  <a:srgbClr val="676767"/>
                </a:solidFill>
                <a:latin typeface="BABEL Unicode"/>
                <a:cs typeface="BABEL Unicode"/>
              </a:rPr>
              <a:t> </a:t>
            </a:r>
            <a:r>
              <a:rPr sz="1000" spc="-10" dirty="0">
                <a:solidFill>
                  <a:srgbClr val="676767"/>
                </a:solidFill>
                <a:latin typeface="Carlito"/>
                <a:cs typeface="Carlito"/>
              </a:rPr>
              <a:t>Clarivate.</a:t>
            </a:r>
            <a:r>
              <a:rPr sz="1000" spc="-15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spc="-10" dirty="0">
                <a:solidFill>
                  <a:srgbClr val="676767"/>
                </a:solidFill>
                <a:latin typeface="Carlito"/>
                <a:cs typeface="Carlito"/>
              </a:rPr>
              <a:t>Clarivate </a:t>
            </a: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and</a:t>
            </a:r>
            <a:r>
              <a:rPr sz="1000" spc="-10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its</a:t>
            </a:r>
            <a:r>
              <a:rPr sz="1000" spc="-5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logo,</a:t>
            </a:r>
            <a:r>
              <a:rPr sz="1000" spc="-10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as</a:t>
            </a:r>
            <a:r>
              <a:rPr sz="1000" spc="-15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well</a:t>
            </a:r>
            <a:r>
              <a:rPr sz="1000" spc="-15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as</a:t>
            </a:r>
            <a:r>
              <a:rPr sz="1000" spc="-5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all</a:t>
            </a:r>
            <a:r>
              <a:rPr sz="1000" spc="-10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other</a:t>
            </a:r>
            <a:r>
              <a:rPr sz="1000" spc="-15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trademarks</a:t>
            </a:r>
            <a:r>
              <a:rPr sz="1000" spc="-5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used</a:t>
            </a:r>
            <a:r>
              <a:rPr sz="1000" spc="-10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herein</a:t>
            </a:r>
            <a:r>
              <a:rPr sz="1000" spc="-5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are</a:t>
            </a:r>
            <a:r>
              <a:rPr sz="1000" spc="-20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trademarks</a:t>
            </a:r>
            <a:r>
              <a:rPr sz="1000" spc="-5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of</a:t>
            </a:r>
            <a:r>
              <a:rPr sz="1000" spc="-20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their</a:t>
            </a:r>
            <a:r>
              <a:rPr sz="1000" spc="-10" dirty="0">
                <a:solidFill>
                  <a:srgbClr val="676767"/>
                </a:solidFill>
                <a:latin typeface="Carlito"/>
                <a:cs typeface="Carlito"/>
              </a:rPr>
              <a:t> respective </a:t>
            </a: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owners</a:t>
            </a:r>
            <a:r>
              <a:rPr sz="1000" spc="-20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and</a:t>
            </a:r>
            <a:r>
              <a:rPr sz="1000" spc="-15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used</a:t>
            </a:r>
            <a:r>
              <a:rPr sz="1000" spc="-15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dirty="0">
                <a:solidFill>
                  <a:srgbClr val="676767"/>
                </a:solidFill>
                <a:latin typeface="Carlito"/>
                <a:cs typeface="Carlito"/>
              </a:rPr>
              <a:t>under</a:t>
            </a:r>
            <a:r>
              <a:rPr sz="1000" spc="-20" dirty="0">
                <a:solidFill>
                  <a:srgbClr val="676767"/>
                </a:solidFill>
                <a:latin typeface="Carlito"/>
                <a:cs typeface="Carlito"/>
              </a:rPr>
              <a:t> </a:t>
            </a:r>
            <a:r>
              <a:rPr sz="1000" spc="-10" dirty="0">
                <a:solidFill>
                  <a:srgbClr val="676767"/>
                </a:solidFill>
                <a:latin typeface="Carlito"/>
                <a:cs typeface="Carlito"/>
              </a:rPr>
              <a:t>license.</a:t>
            </a:r>
            <a:endParaRPr sz="100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08067" y="4241698"/>
            <a:ext cx="2258695" cy="682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9500"/>
              </a:lnSpc>
              <a:spcBef>
                <a:spcPts val="105"/>
              </a:spcBef>
            </a:pPr>
            <a:r>
              <a:rPr sz="1000" b="1" dirty="0">
                <a:latin typeface="Carlito"/>
                <a:cs typeface="Carlito"/>
              </a:rPr>
              <a:t>JIF</a:t>
            </a:r>
            <a:r>
              <a:rPr sz="1000" b="1" spc="-15" dirty="0">
                <a:latin typeface="Carlito"/>
                <a:cs typeface="Carlito"/>
              </a:rPr>
              <a:t> </a:t>
            </a:r>
            <a:r>
              <a:rPr lang="pt-BR" sz="1000" b="1" dirty="0">
                <a:latin typeface="Carlito"/>
                <a:cs typeface="Carlito"/>
              </a:rPr>
              <a:t>valor</a:t>
            </a:r>
            <a:r>
              <a:rPr sz="1000" b="1" dirty="0">
                <a:latin typeface="Carlito"/>
                <a:cs typeface="Carlito"/>
              </a:rPr>
              <a:t>:</a:t>
            </a:r>
            <a:r>
              <a:rPr sz="1000" b="1" spc="-15" dirty="0">
                <a:latin typeface="Carlito"/>
                <a:cs typeface="Carlito"/>
              </a:rPr>
              <a:t> </a:t>
            </a:r>
            <a:r>
              <a:rPr lang="pt-BR" sz="1000" b="1" spc="-15" dirty="0">
                <a:latin typeface="Carlito"/>
                <a:cs typeface="Carlito"/>
              </a:rPr>
              <a:t> </a:t>
            </a:r>
            <a:r>
              <a:rPr lang="pt-BR" sz="1000" dirty="0">
                <a:latin typeface="Carlito"/>
                <a:cs typeface="Carlito"/>
              </a:rPr>
              <a:t>Um artigo ou review deste journal foi citado, em média, cerca de </a:t>
            </a:r>
            <a:r>
              <a:rPr sz="1000" dirty="0">
                <a:latin typeface="Carlito"/>
                <a:cs typeface="Carlito"/>
              </a:rPr>
              <a:t>23</a:t>
            </a:r>
            <a:r>
              <a:rPr sz="1000" spc="-20" dirty="0">
                <a:latin typeface="Carlito"/>
                <a:cs typeface="Carlito"/>
              </a:rPr>
              <a:t> </a:t>
            </a:r>
            <a:r>
              <a:rPr lang="pt-BR" sz="1000" spc="-10" dirty="0">
                <a:latin typeface="Carlito"/>
                <a:cs typeface="Carlito"/>
              </a:rPr>
              <a:t>vezes</a:t>
            </a:r>
            <a:r>
              <a:rPr sz="1000" spc="-10" dirty="0">
                <a:latin typeface="Carlito"/>
                <a:cs typeface="Carlito"/>
              </a:rPr>
              <a:t>, </a:t>
            </a:r>
            <a:r>
              <a:rPr lang="pt-BR" sz="1000" dirty="0">
                <a:latin typeface="Carlito"/>
                <a:cs typeface="Carlito"/>
              </a:rPr>
              <a:t>e um ou dois anos após sua publicação</a:t>
            </a:r>
            <a:r>
              <a:rPr sz="1000" spc="-10" dirty="0">
                <a:latin typeface="Carlito"/>
                <a:cs typeface="Carlito"/>
              </a:rPr>
              <a:t>.</a:t>
            </a:r>
            <a:endParaRPr sz="1000" dirty="0">
              <a:latin typeface="Carlito"/>
              <a:cs typeface="Carlit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99008" y="6097016"/>
            <a:ext cx="75819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latin typeface="Carlito"/>
                <a:cs typeface="Carlito"/>
              </a:rPr>
              <a:t>JIF</a:t>
            </a:r>
            <a:r>
              <a:rPr sz="1000" b="1" spc="-5" dirty="0">
                <a:latin typeface="Carlito"/>
                <a:cs typeface="Carlito"/>
              </a:rPr>
              <a:t> </a:t>
            </a:r>
            <a:r>
              <a:rPr sz="1000" b="1" spc="-10" dirty="0" err="1">
                <a:latin typeface="Carlito"/>
                <a:cs typeface="Carlito"/>
              </a:rPr>
              <a:t>numera</a:t>
            </a:r>
            <a:r>
              <a:rPr lang="pt-BR" sz="1000" b="1" spc="-10" dirty="0">
                <a:latin typeface="Carlito"/>
                <a:cs typeface="Carlito"/>
              </a:rPr>
              <a:t>d</a:t>
            </a:r>
            <a:r>
              <a:rPr sz="1000" b="1" spc="-10" dirty="0">
                <a:latin typeface="Carlito"/>
                <a:cs typeface="Carlito"/>
              </a:rPr>
              <a:t>or</a:t>
            </a:r>
            <a:endParaRPr sz="1000" dirty="0">
              <a:latin typeface="Carlito"/>
              <a:cs typeface="Carlit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9008" y="6325044"/>
            <a:ext cx="2983230" cy="51283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9500"/>
              </a:lnSpc>
              <a:spcBef>
                <a:spcPts val="105"/>
              </a:spcBef>
            </a:pPr>
            <a:r>
              <a:rPr lang="pt-BR" sz="1000" dirty="0">
                <a:latin typeface="Carlito"/>
                <a:cs typeface="Carlito"/>
              </a:rPr>
              <a:t>um conjunto de todas as citações para este periódico no ano JCR: cit</a:t>
            </a:r>
            <a:r>
              <a:rPr lang="pt-BR" sz="1000" spc="-15" dirty="0">
                <a:latin typeface="Carlito"/>
                <a:cs typeface="Carlito"/>
              </a:rPr>
              <a:t>ações somente para os itens que foram publicados  nos 2 anos anteriores. </a:t>
            </a:r>
            <a:endParaRPr sz="1000" dirty="0">
              <a:latin typeface="Carlito"/>
              <a:cs typeface="Carlito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99008" y="6902607"/>
            <a:ext cx="2908935" cy="3429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lang="pt-BR" sz="1000" dirty="0">
                <a:latin typeface="Carlito"/>
                <a:cs typeface="Carlito"/>
              </a:rPr>
              <a:t>Essas citações são capturadas para todos os itens incluídos na </a:t>
            </a:r>
            <a:r>
              <a:rPr sz="1000" dirty="0">
                <a:latin typeface="Carlito"/>
                <a:cs typeface="Carlito"/>
              </a:rPr>
              <a:t>Web</a:t>
            </a:r>
            <a:r>
              <a:rPr sz="1000" spc="-15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of</a:t>
            </a:r>
            <a:r>
              <a:rPr sz="1000" spc="-25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Science</a:t>
            </a:r>
            <a:r>
              <a:rPr sz="1000" spc="-20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Core</a:t>
            </a:r>
            <a:r>
              <a:rPr sz="1000" spc="-25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Collection</a:t>
            </a:r>
            <a:r>
              <a:rPr sz="1000" spc="-10" dirty="0">
                <a:latin typeface="Carlito"/>
                <a:cs typeface="Carlito"/>
              </a:rPr>
              <a:t> :</a:t>
            </a:r>
            <a:endParaRPr sz="1000" dirty="0">
              <a:latin typeface="Carlito"/>
              <a:cs typeface="Carlito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57810" y="7314085"/>
            <a:ext cx="2030095" cy="106934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265"/>
              </a:spcBef>
              <a:buFont typeface="Symbol"/>
              <a:buChar char=""/>
              <a:tabLst>
                <a:tab pos="241300" algn="l"/>
              </a:tabLst>
            </a:pPr>
            <a:r>
              <a:rPr sz="1000" dirty="0">
                <a:latin typeface="Carlito"/>
                <a:cs typeface="Carlito"/>
              </a:rPr>
              <a:t>Science</a:t>
            </a:r>
            <a:r>
              <a:rPr sz="1000" spc="-45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Citation</a:t>
            </a:r>
            <a:r>
              <a:rPr sz="1000" spc="-40" dirty="0">
                <a:latin typeface="Carlito"/>
                <a:cs typeface="Carlito"/>
              </a:rPr>
              <a:t> </a:t>
            </a:r>
            <a:r>
              <a:rPr sz="1000" spc="-20" dirty="0">
                <a:latin typeface="Carlito"/>
                <a:cs typeface="Carlito"/>
              </a:rPr>
              <a:t>Index</a:t>
            </a:r>
            <a:endParaRPr sz="10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170"/>
              </a:spcBef>
              <a:buFont typeface="Symbol"/>
              <a:buChar char=""/>
              <a:tabLst>
                <a:tab pos="241300" algn="l"/>
              </a:tabLst>
            </a:pPr>
            <a:r>
              <a:rPr sz="1000" dirty="0">
                <a:latin typeface="Carlito"/>
                <a:cs typeface="Carlito"/>
              </a:rPr>
              <a:t>Social</a:t>
            </a:r>
            <a:r>
              <a:rPr sz="1000" spc="-35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Science</a:t>
            </a:r>
            <a:r>
              <a:rPr sz="1000" spc="-40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Citation</a:t>
            </a:r>
            <a:r>
              <a:rPr sz="1000" spc="-25" dirty="0">
                <a:latin typeface="Carlito"/>
                <a:cs typeface="Carlito"/>
              </a:rPr>
              <a:t> </a:t>
            </a:r>
            <a:r>
              <a:rPr sz="1000" spc="-20" dirty="0">
                <a:latin typeface="Carlito"/>
                <a:cs typeface="Carlito"/>
              </a:rPr>
              <a:t>Index</a:t>
            </a:r>
            <a:endParaRPr sz="10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165"/>
              </a:spcBef>
              <a:buFont typeface="Symbol"/>
              <a:buChar char=""/>
              <a:tabLst>
                <a:tab pos="241300" algn="l"/>
              </a:tabLst>
            </a:pPr>
            <a:r>
              <a:rPr sz="1000" dirty="0">
                <a:latin typeface="Carlito"/>
                <a:cs typeface="Carlito"/>
              </a:rPr>
              <a:t>Arts</a:t>
            </a:r>
            <a:r>
              <a:rPr sz="1000" spc="-25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&amp;</a:t>
            </a:r>
            <a:r>
              <a:rPr sz="1000" spc="-25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Humanities</a:t>
            </a:r>
            <a:r>
              <a:rPr sz="1000" spc="-20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Citation</a:t>
            </a:r>
            <a:r>
              <a:rPr sz="1000" spc="-25" dirty="0">
                <a:latin typeface="Carlito"/>
                <a:cs typeface="Carlito"/>
              </a:rPr>
              <a:t> </a:t>
            </a:r>
            <a:r>
              <a:rPr sz="1000" spc="-20" dirty="0">
                <a:latin typeface="Carlito"/>
                <a:cs typeface="Carlito"/>
              </a:rPr>
              <a:t>Index</a:t>
            </a:r>
            <a:endParaRPr sz="10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170"/>
              </a:spcBef>
              <a:buFont typeface="Symbol"/>
              <a:buChar char=""/>
              <a:tabLst>
                <a:tab pos="241300" algn="l"/>
              </a:tabLst>
            </a:pPr>
            <a:r>
              <a:rPr sz="1000" dirty="0">
                <a:latin typeface="Carlito"/>
                <a:cs typeface="Carlito"/>
              </a:rPr>
              <a:t>Proceedings</a:t>
            </a:r>
            <a:r>
              <a:rPr sz="1000" spc="-45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Citation</a:t>
            </a:r>
            <a:r>
              <a:rPr sz="1000" spc="-45" dirty="0">
                <a:latin typeface="Carlito"/>
                <a:cs typeface="Carlito"/>
              </a:rPr>
              <a:t> </a:t>
            </a:r>
            <a:r>
              <a:rPr sz="1000" spc="-10" dirty="0">
                <a:latin typeface="Carlito"/>
                <a:cs typeface="Carlito"/>
              </a:rPr>
              <a:t>Indexes</a:t>
            </a:r>
            <a:endParaRPr sz="10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180"/>
              </a:spcBef>
              <a:buFont typeface="Symbol"/>
              <a:buChar char=""/>
              <a:tabLst>
                <a:tab pos="241300" algn="l"/>
              </a:tabLst>
            </a:pPr>
            <a:r>
              <a:rPr sz="1000" dirty="0">
                <a:latin typeface="Carlito"/>
                <a:cs typeface="Carlito"/>
              </a:rPr>
              <a:t>Book</a:t>
            </a:r>
            <a:r>
              <a:rPr sz="1000" spc="-30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Citation</a:t>
            </a:r>
            <a:r>
              <a:rPr sz="1000" spc="-25" dirty="0">
                <a:latin typeface="Carlito"/>
                <a:cs typeface="Carlito"/>
              </a:rPr>
              <a:t> </a:t>
            </a:r>
            <a:r>
              <a:rPr sz="1000" spc="-10" dirty="0">
                <a:latin typeface="Carlito"/>
                <a:cs typeface="Carlito"/>
              </a:rPr>
              <a:t>Indexes</a:t>
            </a:r>
            <a:endParaRPr sz="1000">
              <a:latin typeface="Carlito"/>
              <a:cs typeface="Carlito"/>
            </a:endParaRPr>
          </a:p>
          <a:p>
            <a:pPr marL="240665" indent="-227965">
              <a:lnSpc>
                <a:spcPct val="100000"/>
              </a:lnSpc>
              <a:spcBef>
                <a:spcPts val="165"/>
              </a:spcBef>
              <a:buFont typeface="Symbol"/>
              <a:buChar char=""/>
              <a:tabLst>
                <a:tab pos="240665" algn="l"/>
              </a:tabLst>
            </a:pPr>
            <a:r>
              <a:rPr sz="1000" spc="-10" dirty="0">
                <a:latin typeface="Carlito"/>
                <a:cs typeface="Carlito"/>
              </a:rPr>
              <a:t>Emerging</a:t>
            </a:r>
            <a:r>
              <a:rPr sz="1000" spc="-20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Sources</a:t>
            </a:r>
            <a:r>
              <a:rPr sz="1000" spc="-10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Citation</a:t>
            </a:r>
            <a:r>
              <a:rPr sz="1000" spc="-10" dirty="0">
                <a:latin typeface="Carlito"/>
                <a:cs typeface="Carlito"/>
              </a:rPr>
              <a:t> Indexes</a:t>
            </a:r>
            <a:endParaRPr sz="1000">
              <a:latin typeface="Carlito"/>
              <a:cs typeface="Carlito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8755" y="8433792"/>
            <a:ext cx="2804160" cy="6814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100"/>
              </a:lnSpc>
              <a:spcBef>
                <a:spcPts val="100"/>
              </a:spcBef>
            </a:pPr>
            <a:r>
              <a:rPr sz="1000" dirty="0">
                <a:latin typeface="Carlito"/>
                <a:cs typeface="Carlito"/>
              </a:rPr>
              <a:t>Cita</a:t>
            </a:r>
            <a:r>
              <a:rPr lang="pt-BR" sz="1000" dirty="0">
                <a:latin typeface="Carlito"/>
                <a:cs typeface="Carlito"/>
              </a:rPr>
              <a:t>ções para todos os tipos de documentos, mesmo aqueles excluídos do denominador, são incluídos. </a:t>
            </a:r>
            <a:r>
              <a:rPr sz="1000" u="sng" dirty="0">
                <a:solidFill>
                  <a:srgbClr val="5E33BE"/>
                </a:solidFill>
                <a:uFill>
                  <a:solidFill>
                    <a:srgbClr val="5E33BE"/>
                  </a:solidFill>
                </a:uFill>
                <a:latin typeface="Carlito"/>
                <a:cs typeface="Carlito"/>
                <a:hlinkClick r:id="rId2"/>
              </a:rPr>
              <a:t>Visit</a:t>
            </a:r>
            <a:r>
              <a:rPr lang="pt-BR" sz="1000" u="sng" dirty="0">
                <a:solidFill>
                  <a:srgbClr val="5E33BE"/>
                </a:solidFill>
                <a:uFill>
                  <a:solidFill>
                    <a:srgbClr val="5E33BE"/>
                  </a:solidFill>
                </a:uFill>
                <a:latin typeface="Carlito"/>
                <a:cs typeface="Carlito"/>
                <a:hlinkClick r:id="rId2"/>
              </a:rPr>
              <a:t>e</a:t>
            </a:r>
            <a:r>
              <a:rPr sz="1000" u="sng" spc="-20" dirty="0">
                <a:solidFill>
                  <a:srgbClr val="5E33BE"/>
                </a:solidFill>
                <a:uFill>
                  <a:solidFill>
                    <a:srgbClr val="5E33BE"/>
                  </a:solidFill>
                </a:uFill>
                <a:latin typeface="Carlito"/>
                <a:cs typeface="Carlito"/>
                <a:hlinkClick r:id="rId2"/>
              </a:rPr>
              <a:t> </a:t>
            </a:r>
            <a:r>
              <a:rPr lang="pt-BR" sz="1000" u="sng" dirty="0">
                <a:solidFill>
                  <a:srgbClr val="5E33BE"/>
                </a:solidFill>
                <a:uFill>
                  <a:solidFill>
                    <a:srgbClr val="5E33BE"/>
                  </a:solidFill>
                </a:uFill>
                <a:latin typeface="Carlito"/>
                <a:cs typeface="Carlito"/>
                <a:hlinkClick r:id="rId2"/>
              </a:rPr>
              <a:t>este</a:t>
            </a:r>
            <a:r>
              <a:rPr sz="1000" u="sng" spc="-15" dirty="0">
                <a:solidFill>
                  <a:srgbClr val="5E33BE"/>
                </a:solidFill>
                <a:uFill>
                  <a:solidFill>
                    <a:srgbClr val="5E33BE"/>
                  </a:solidFill>
                </a:uFill>
                <a:latin typeface="Carlito"/>
                <a:cs typeface="Carlito"/>
                <a:hlinkClick r:id="rId2"/>
              </a:rPr>
              <a:t> </a:t>
            </a:r>
            <a:r>
              <a:rPr sz="1000" u="sng" dirty="0">
                <a:solidFill>
                  <a:srgbClr val="5E33BE"/>
                </a:solidFill>
                <a:uFill>
                  <a:solidFill>
                    <a:srgbClr val="5E33BE"/>
                  </a:solidFill>
                </a:uFill>
                <a:latin typeface="Carlito"/>
                <a:cs typeface="Carlito"/>
                <a:hlinkClick r:id="rId2"/>
              </a:rPr>
              <a:t>site</a:t>
            </a:r>
            <a:r>
              <a:rPr sz="1000" u="none" spc="-20" dirty="0">
                <a:solidFill>
                  <a:srgbClr val="5E33BE"/>
                </a:solidFill>
                <a:latin typeface="Carlito"/>
                <a:cs typeface="Carlito"/>
              </a:rPr>
              <a:t> </a:t>
            </a:r>
            <a:r>
              <a:rPr lang="pt-BR" sz="1000" u="none" spc="-25" dirty="0">
                <a:latin typeface="Carlito"/>
                <a:cs typeface="Carlito"/>
              </a:rPr>
              <a:t>para detalhes da inclusão do conteúdo em Acesso Antecipado. </a:t>
            </a:r>
            <a:endParaRPr sz="1000" dirty="0">
              <a:latin typeface="Carlito"/>
              <a:cs typeface="Carlit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621004" y="4917305"/>
            <a:ext cx="2395855" cy="5121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000" b="1" dirty="0">
                <a:latin typeface="Carlito"/>
                <a:cs typeface="Carlito"/>
              </a:rPr>
              <a:t>JIF</a:t>
            </a:r>
            <a:r>
              <a:rPr sz="1000" b="1" spc="-25" dirty="0">
                <a:latin typeface="Carlito"/>
                <a:cs typeface="Carlito"/>
              </a:rPr>
              <a:t> </a:t>
            </a:r>
            <a:r>
              <a:rPr sz="1000" b="1" dirty="0" err="1">
                <a:latin typeface="Carlito"/>
                <a:cs typeface="Carlito"/>
              </a:rPr>
              <a:t>denomina</a:t>
            </a:r>
            <a:r>
              <a:rPr lang="pt-BR" sz="1000" b="1" dirty="0">
                <a:latin typeface="Carlito"/>
                <a:cs typeface="Carlito"/>
              </a:rPr>
              <a:t>dor</a:t>
            </a:r>
            <a:r>
              <a:rPr sz="1000" b="1" dirty="0">
                <a:latin typeface="Carlito"/>
                <a:cs typeface="Carlito"/>
              </a:rPr>
              <a:t>:</a:t>
            </a:r>
            <a:r>
              <a:rPr sz="1000" b="1" spc="-30" dirty="0">
                <a:latin typeface="Carlito"/>
                <a:cs typeface="Carlito"/>
              </a:rPr>
              <a:t> </a:t>
            </a:r>
            <a:r>
              <a:rPr lang="pt-BR" sz="1000" dirty="0">
                <a:latin typeface="Carlito"/>
                <a:cs typeface="Carlito"/>
              </a:rPr>
              <a:t>O número de itens citáveis nesse periódico publicados nos 2 anos anteriores</a:t>
            </a:r>
            <a:r>
              <a:rPr sz="1000" spc="-10" dirty="0">
                <a:latin typeface="Carlito"/>
                <a:cs typeface="Carlito"/>
              </a:rPr>
              <a:t>.</a:t>
            </a:r>
            <a:endParaRPr sz="1000" dirty="0">
              <a:latin typeface="Carlito"/>
              <a:cs typeface="Carlit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608067" y="5412162"/>
            <a:ext cx="2352040" cy="186512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9700"/>
              </a:lnSpc>
              <a:spcBef>
                <a:spcPts val="90"/>
              </a:spcBef>
            </a:pPr>
            <a:r>
              <a:rPr sz="1000" dirty="0">
                <a:latin typeface="Carlito"/>
                <a:cs typeface="Carlito"/>
              </a:rPr>
              <a:t>Ite</a:t>
            </a:r>
            <a:r>
              <a:rPr lang="pt-BR" sz="1000" dirty="0">
                <a:latin typeface="Carlito"/>
                <a:cs typeface="Carlito"/>
              </a:rPr>
              <a:t>n</a:t>
            </a:r>
            <a:r>
              <a:rPr sz="1000" dirty="0">
                <a:latin typeface="Carlito"/>
                <a:cs typeface="Carlito"/>
              </a:rPr>
              <a:t>s</a:t>
            </a:r>
            <a:r>
              <a:rPr sz="1000" spc="-20" dirty="0">
                <a:latin typeface="Carlito"/>
                <a:cs typeface="Carlito"/>
              </a:rPr>
              <a:t> </a:t>
            </a:r>
            <a:r>
              <a:rPr sz="1000" dirty="0" err="1">
                <a:latin typeface="Carlito"/>
                <a:cs typeface="Carlito"/>
              </a:rPr>
              <a:t>identif</a:t>
            </a:r>
            <a:r>
              <a:rPr lang="pt-BR" sz="1000" dirty="0">
                <a:latin typeface="Carlito"/>
                <a:cs typeface="Carlito"/>
              </a:rPr>
              <a:t>icados na </a:t>
            </a:r>
            <a:r>
              <a:rPr sz="1000" dirty="0">
                <a:latin typeface="Carlito"/>
                <a:cs typeface="Carlito"/>
              </a:rPr>
              <a:t>Web</a:t>
            </a:r>
            <a:r>
              <a:rPr sz="1000" spc="-20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of</a:t>
            </a:r>
            <a:r>
              <a:rPr sz="1000" spc="-25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Science</a:t>
            </a:r>
            <a:r>
              <a:rPr sz="1000" spc="-30" dirty="0">
                <a:latin typeface="Carlito"/>
                <a:cs typeface="Carlito"/>
              </a:rPr>
              <a:t> </a:t>
            </a:r>
            <a:r>
              <a:rPr sz="1000" spc="-20" dirty="0">
                <a:latin typeface="Carlito"/>
                <a:cs typeface="Carlito"/>
              </a:rPr>
              <a:t>Core </a:t>
            </a:r>
            <a:r>
              <a:rPr sz="1000" dirty="0">
                <a:latin typeface="Carlito"/>
                <a:cs typeface="Carlito"/>
              </a:rPr>
              <a:t>Collection</a:t>
            </a:r>
            <a:r>
              <a:rPr lang="pt-BR" sz="1000" spc="-20" dirty="0">
                <a:latin typeface="Carlito"/>
                <a:cs typeface="Carlito"/>
              </a:rPr>
              <a:t> como artigos ou reviews são incluídos aqui como itens citáveis. </a:t>
            </a:r>
            <a:r>
              <a:rPr lang="pt-BR" sz="1000" dirty="0">
                <a:latin typeface="Carlito"/>
                <a:cs typeface="Carlito"/>
              </a:rPr>
              <a:t>Estes representam o tamanho das contribuições academicas desse periódico. </a:t>
            </a:r>
            <a:r>
              <a:rPr sz="1000" dirty="0">
                <a:latin typeface="Carlito"/>
                <a:cs typeface="Carlito"/>
              </a:rPr>
              <a:t>Ite</a:t>
            </a:r>
            <a:r>
              <a:rPr lang="pt-BR" sz="1000" dirty="0">
                <a:latin typeface="Carlito"/>
                <a:cs typeface="Carlito"/>
              </a:rPr>
              <a:t>n</a:t>
            </a:r>
            <a:r>
              <a:rPr sz="1000" dirty="0">
                <a:latin typeface="Carlito"/>
                <a:cs typeface="Carlito"/>
              </a:rPr>
              <a:t>s</a:t>
            </a:r>
            <a:r>
              <a:rPr sz="1000" spc="-15" dirty="0">
                <a:latin typeface="Carlito"/>
                <a:cs typeface="Carlito"/>
              </a:rPr>
              <a:t> </a:t>
            </a:r>
            <a:r>
              <a:rPr lang="pt-BR" sz="1000" dirty="0">
                <a:latin typeface="Carlito"/>
                <a:cs typeface="Carlito"/>
              </a:rPr>
              <a:t>como editoriais, cartas, e notícias são excluídos do denominador. Servem para um tipo de comunicação diferente</a:t>
            </a:r>
            <a:r>
              <a:rPr sz="1000" spc="-25" dirty="0">
                <a:latin typeface="Carlito"/>
                <a:cs typeface="Carlito"/>
              </a:rPr>
              <a:t> </a:t>
            </a:r>
            <a:r>
              <a:rPr lang="pt-BR" sz="1000" spc="-25" dirty="0">
                <a:latin typeface="Carlito"/>
                <a:cs typeface="Carlito"/>
              </a:rPr>
              <a:t> que não é geralmente  refletida através das citações academicas. As contribuições desses materiais para o </a:t>
            </a:r>
            <a:r>
              <a:rPr sz="1000" dirty="0">
                <a:latin typeface="Carlito"/>
                <a:cs typeface="Carlito"/>
              </a:rPr>
              <a:t>JIF</a:t>
            </a:r>
            <a:r>
              <a:rPr sz="1000" spc="-20" dirty="0">
                <a:latin typeface="Carlito"/>
                <a:cs typeface="Carlito"/>
              </a:rPr>
              <a:t> </a:t>
            </a:r>
            <a:r>
              <a:rPr lang="pt-BR" sz="1000" spc="-25" dirty="0">
                <a:latin typeface="Carlito"/>
                <a:cs typeface="Carlito"/>
              </a:rPr>
              <a:t>é visualizada no gráfico </a:t>
            </a:r>
            <a:r>
              <a:rPr sz="1000" dirty="0">
                <a:latin typeface="Carlito"/>
                <a:cs typeface="Carlito"/>
              </a:rPr>
              <a:t>Citation</a:t>
            </a:r>
            <a:r>
              <a:rPr sz="1000" spc="-25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Distribution</a:t>
            </a:r>
            <a:r>
              <a:rPr sz="1000" spc="-10" dirty="0">
                <a:latin typeface="Carlito"/>
                <a:cs typeface="Carlito"/>
              </a:rPr>
              <a:t>.</a:t>
            </a:r>
            <a:endParaRPr sz="1000" dirty="0">
              <a:latin typeface="Carlito"/>
              <a:cs typeface="Carlito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526279" y="7467257"/>
            <a:ext cx="2659380" cy="1695208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345"/>
              </a:spcBef>
            </a:pPr>
            <a:r>
              <a:rPr lang="pt-BR" sz="1000" b="1" dirty="0">
                <a:latin typeface="Carlito"/>
                <a:cs typeface="Carlito"/>
              </a:rPr>
              <a:t>Porque 2 anos</a:t>
            </a:r>
            <a:r>
              <a:rPr sz="1000" b="1" spc="-10" dirty="0">
                <a:latin typeface="Carlito"/>
                <a:cs typeface="Carlito"/>
              </a:rPr>
              <a:t>?</a:t>
            </a:r>
            <a:endParaRPr sz="1000" dirty="0">
              <a:latin typeface="Carlito"/>
              <a:cs typeface="Carlito"/>
            </a:endParaRPr>
          </a:p>
          <a:p>
            <a:pPr marL="93980" marR="184150">
              <a:lnSpc>
                <a:spcPct val="101800"/>
              </a:lnSpc>
              <a:spcBef>
                <a:spcPts val="685"/>
              </a:spcBef>
            </a:pPr>
            <a:r>
              <a:rPr lang="pt-BR" sz="1000" dirty="0">
                <a:latin typeface="Carlito"/>
                <a:cs typeface="Carlito"/>
              </a:rPr>
              <a:t>Leva tempo para os artigos serem citados, e esse tempo varia de acordo com a área. Artigos tipicamente começam a atingir um pico de citação após 2 anos na maioria das áreas. Algumas áreas tem menos velocidade e alcançam seus picos em períodos de tempo mais longos. O Fator de Impacto de 5 anos pode ser uma boa opção para essas categorias. </a:t>
            </a:r>
            <a:endParaRPr sz="1000" dirty="0">
              <a:latin typeface="Carlito"/>
              <a:cs typeface="Carlito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425976" y="4453346"/>
            <a:ext cx="4039235" cy="1722755"/>
            <a:chOff x="425976" y="4453346"/>
            <a:chExt cx="4039235" cy="1722755"/>
          </a:xfrm>
        </p:grpSpPr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0326" y="4626105"/>
              <a:ext cx="3086356" cy="93529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3897502" y="4456083"/>
              <a:ext cx="565150" cy="828675"/>
            </a:xfrm>
            <a:custGeom>
              <a:avLst/>
              <a:gdLst/>
              <a:ahLst/>
              <a:cxnLst/>
              <a:rect l="l" t="t" r="r" b="b"/>
              <a:pathLst>
                <a:path w="565150" h="828675">
                  <a:moveTo>
                    <a:pt x="0" y="828437"/>
                  </a:moveTo>
                  <a:lnTo>
                    <a:pt x="282272" y="828437"/>
                  </a:lnTo>
                  <a:lnTo>
                    <a:pt x="282272" y="0"/>
                  </a:lnTo>
                  <a:lnTo>
                    <a:pt x="564545" y="0"/>
                  </a:lnTo>
                </a:path>
              </a:pathLst>
            </a:custGeom>
            <a:ln w="54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65879" y="5245138"/>
              <a:ext cx="76200" cy="76200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1922973" y="5541857"/>
              <a:ext cx="2487930" cy="625475"/>
            </a:xfrm>
            <a:custGeom>
              <a:avLst/>
              <a:gdLst/>
              <a:ahLst/>
              <a:cxnLst/>
              <a:rect l="l" t="t" r="r" b="b"/>
              <a:pathLst>
                <a:path w="2487929" h="625475">
                  <a:moveTo>
                    <a:pt x="2487457" y="625415"/>
                  </a:moveTo>
                  <a:lnTo>
                    <a:pt x="1243728" y="625415"/>
                  </a:lnTo>
                  <a:lnTo>
                    <a:pt x="1243728" y="0"/>
                  </a:lnTo>
                  <a:lnTo>
                    <a:pt x="0" y="0"/>
                  </a:lnTo>
                </a:path>
              </a:pathLst>
            </a:custGeom>
            <a:ln w="873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64359" y="5506758"/>
              <a:ext cx="76200" cy="76200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18821" y="5029238"/>
              <a:ext cx="76200" cy="76200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429546" y="5067338"/>
              <a:ext cx="300990" cy="1104900"/>
            </a:xfrm>
            <a:custGeom>
              <a:avLst/>
              <a:gdLst/>
              <a:ahLst/>
              <a:cxnLst/>
              <a:rect l="l" t="t" r="r" b="b"/>
              <a:pathLst>
                <a:path w="300990" h="1104900">
                  <a:moveTo>
                    <a:pt x="84906" y="1104900"/>
                  </a:moveTo>
                  <a:lnTo>
                    <a:pt x="0" y="1104900"/>
                  </a:lnTo>
                  <a:lnTo>
                    <a:pt x="0" y="0"/>
                  </a:lnTo>
                  <a:lnTo>
                    <a:pt x="300442" y="0"/>
                  </a:lnTo>
                </a:path>
              </a:pathLst>
            </a:custGeom>
            <a:ln w="712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E33B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</TotalTime>
  <Words>484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BABEL Unicode</vt:lpstr>
      <vt:lpstr>Calibri</vt:lpstr>
      <vt:lpstr>Carlito</vt:lpstr>
      <vt:lpstr>Symbol</vt:lpstr>
      <vt:lpstr>Office Theme</vt:lpstr>
      <vt:lpstr>Journal Citation Reports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with cover (A4)</dc:title>
  <dc:creator>Filip, Adriana (IP&amp;Science)</dc:creator>
  <dc:description>Built by www.mediasterling.com</dc:description>
  <cp:lastModifiedBy>Deborah Assis Dias (Dias)</cp:lastModifiedBy>
  <cp:revision>4</cp:revision>
  <dcterms:created xsi:type="dcterms:W3CDTF">2024-03-08T19:13:30Z</dcterms:created>
  <dcterms:modified xsi:type="dcterms:W3CDTF">2024-03-15T18:33:27Z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ctiveDocumentGuid">
    <vt:lpwstr>31ff88b4-c059-47bd-920e-d20393311cb0</vt:lpwstr>
  </property>
  <property fmtid="{D5CDD505-2E9C-101B-9397-08002B2CF9AE}" pid="3" name="ContentTypeId">
    <vt:lpwstr>0x01010043E79F227F80B44B80C81FB9B78FA0F2</vt:lpwstr>
  </property>
  <property fmtid="{D5CDD505-2E9C-101B-9397-08002B2CF9AE}" pid="4" name="Created">
    <vt:filetime>2021-06-29T00:00:00Z</vt:filetime>
  </property>
  <property fmtid="{D5CDD505-2E9C-101B-9397-08002B2CF9AE}" pid="5" name="Creator">
    <vt:lpwstr>Acrobat PDFMaker 21 for Word</vt:lpwstr>
  </property>
  <property fmtid="{D5CDD505-2E9C-101B-9397-08002B2CF9AE}" pid="6" name="LastSaved">
    <vt:filetime>2024-03-08T00:00:00Z</vt:filetime>
  </property>
  <property fmtid="{D5CDD505-2E9C-101B-9397-08002B2CF9AE}" pid="7" name="MS Version">
    <vt:lpwstr>1.0.7</vt:lpwstr>
  </property>
  <property fmtid="{D5CDD505-2E9C-101B-9397-08002B2CF9AE}" pid="8" name="Producer">
    <vt:lpwstr>3-Heights(TM) PDF Security Shell 4.8.25.2 (http://www.pdf-tools.com)</vt:lpwstr>
  </property>
  <property fmtid="{D5CDD505-2E9C-101B-9397-08002B2CF9AE}" pid="9" name="SourceModified">
    <vt:lpwstr/>
  </property>
</Properties>
</file>